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84" r:id="rId4"/>
    <p:sldId id="304" r:id="rId5"/>
    <p:sldId id="295" r:id="rId6"/>
    <p:sldId id="278" r:id="rId7"/>
    <p:sldId id="296" r:id="rId8"/>
    <p:sldId id="297" r:id="rId9"/>
    <p:sldId id="279" r:id="rId10"/>
    <p:sldId id="280" r:id="rId11"/>
    <p:sldId id="257" r:id="rId12"/>
    <p:sldId id="259" r:id="rId13"/>
    <p:sldId id="258" r:id="rId14"/>
    <p:sldId id="294" r:id="rId15"/>
    <p:sldId id="260" r:id="rId16"/>
    <p:sldId id="263" r:id="rId17"/>
    <p:sldId id="306" r:id="rId18"/>
    <p:sldId id="305" r:id="rId19"/>
    <p:sldId id="266" r:id="rId20"/>
    <p:sldId id="267" r:id="rId21"/>
    <p:sldId id="268" r:id="rId22"/>
    <p:sldId id="269" r:id="rId23"/>
    <p:sldId id="270" r:id="rId24"/>
    <p:sldId id="271" r:id="rId25"/>
    <p:sldId id="272" r:id="rId26"/>
    <p:sldId id="274" r:id="rId27"/>
    <p:sldId id="275" r:id="rId28"/>
    <p:sldId id="276" r:id="rId29"/>
    <p:sldId id="285" r:id="rId30"/>
    <p:sldId id="281" r:id="rId31"/>
    <p:sldId id="286" r:id="rId32"/>
    <p:sldId id="287" r:id="rId33"/>
    <p:sldId id="288" r:id="rId34"/>
    <p:sldId id="289" r:id="rId35"/>
    <p:sldId id="291" r:id="rId36"/>
    <p:sldId id="282" r:id="rId37"/>
    <p:sldId id="310" r:id="rId38"/>
    <p:sldId id="308" r:id="rId39"/>
    <p:sldId id="309" r:id="rId40"/>
    <p:sldId id="307" r:id="rId41"/>
    <p:sldId id="311" r:id="rId42"/>
    <p:sldId id="292" r:id="rId43"/>
    <p:sldId id="293" r:id="rId44"/>
    <p:sldId id="298" r:id="rId45"/>
    <p:sldId id="301" r:id="rId46"/>
    <p:sldId id="299" r:id="rId47"/>
    <p:sldId id="300" r:id="rId48"/>
    <p:sldId id="302" r:id="rId49"/>
    <p:sldId id="303" r:id="rId50"/>
    <p:sldId id="283"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CCA13B1-4ED6-45B5-A29D-A9B8483F7763}"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48040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A13B1-4ED6-45B5-A29D-A9B8483F7763}"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185897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A13B1-4ED6-45B5-A29D-A9B8483F7763}"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3883188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A13B1-4ED6-45B5-A29D-A9B8483F7763}"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362416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CA13B1-4ED6-45B5-A29D-A9B8483F7763}" type="datetimeFigureOut">
              <a:rPr lang="en-US" smtClean="0"/>
              <a:t>7/25/2015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722211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CCA13B1-4ED6-45B5-A29D-A9B8483F7763}" type="datetimeFigureOut">
              <a:rPr lang="en-US" smtClean="0"/>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58573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CCA13B1-4ED6-45B5-A29D-A9B8483F7763}" type="datetimeFigureOut">
              <a:rPr lang="en-US" smtClean="0"/>
              <a:t>7/25/2015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3958579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CCA13B1-4ED6-45B5-A29D-A9B8483F7763}" type="datetimeFigureOut">
              <a:rPr lang="en-US" smtClean="0"/>
              <a:t>7/25/2015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32690493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CA13B1-4ED6-45B5-A29D-A9B8483F7763}" type="datetimeFigureOut">
              <a:rPr lang="en-US" smtClean="0"/>
              <a:t>7/25/2015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3457711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A13B1-4ED6-45B5-A29D-A9B8483F7763}" type="datetimeFigureOut">
              <a:rPr lang="en-US" smtClean="0"/>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375144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CA13B1-4ED6-45B5-A29D-A9B8483F7763}" type="datetimeFigureOut">
              <a:rPr lang="en-US" smtClean="0"/>
              <a:t>7/25/2015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58C0C-F3D0-462E-BBE7-68B0B137005D}" type="slidenum">
              <a:rPr lang="en-US" smtClean="0"/>
              <a:t>‹#›</a:t>
            </a:fld>
            <a:endParaRPr lang="en-US"/>
          </a:p>
        </p:txBody>
      </p:sp>
    </p:spTree>
    <p:extLst>
      <p:ext uri="{BB962C8B-B14F-4D97-AF65-F5344CB8AC3E}">
        <p14:creationId xmlns:p14="http://schemas.microsoft.com/office/powerpoint/2010/main" val="2146197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CA13B1-4ED6-45B5-A29D-A9B8483F7763}" type="datetimeFigureOut">
              <a:rPr lang="en-US" smtClean="0"/>
              <a:t>7/25/2015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E58C0C-F3D0-462E-BBE7-68B0B137005D}" type="slidenum">
              <a:rPr lang="en-US" smtClean="0"/>
              <a:t>‹#›</a:t>
            </a:fld>
            <a:endParaRPr lang="en-US"/>
          </a:p>
        </p:txBody>
      </p:sp>
    </p:spTree>
    <p:extLst>
      <p:ext uri="{BB962C8B-B14F-4D97-AF65-F5344CB8AC3E}">
        <p14:creationId xmlns:p14="http://schemas.microsoft.com/office/powerpoint/2010/main" val="2062693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IT’S OUR MOVE:</a:t>
            </a:r>
            <a:br>
              <a:rPr lang="en-US" dirty="0" smtClean="0">
                <a:solidFill>
                  <a:schemeClr val="bg1"/>
                </a:solidFill>
              </a:rPr>
            </a:br>
            <a:r>
              <a:rPr lang="en-US" dirty="0" smtClean="0">
                <a:solidFill>
                  <a:schemeClr val="bg1"/>
                </a:solidFill>
              </a:rPr>
              <a:t>GOOD WORKERS</a:t>
            </a:r>
            <a:endParaRPr lang="en-US" dirty="0">
              <a:solidFill>
                <a:schemeClr val="bg1"/>
              </a:solidFill>
            </a:endParaRPr>
          </a:p>
        </p:txBody>
      </p:sp>
      <p:sp>
        <p:nvSpPr>
          <p:cNvPr id="3" name="Subtitle 2"/>
          <p:cNvSpPr>
            <a:spLocks noGrp="1"/>
          </p:cNvSpPr>
          <p:nvPr>
            <p:ph type="subTitle" idx="1"/>
          </p:nvPr>
        </p:nvSpPr>
        <p:spPr/>
        <p:txBody>
          <a:bodyPr/>
          <a:lstStyle/>
          <a:p>
            <a:r>
              <a:rPr lang="en-US" dirty="0" smtClean="0"/>
              <a:t>1 Peter 2:18-25</a:t>
            </a:r>
            <a:endParaRPr lang="en-US" dirty="0"/>
          </a:p>
        </p:txBody>
      </p:sp>
    </p:spTree>
    <p:extLst>
      <p:ext uri="{BB962C8B-B14F-4D97-AF65-F5344CB8AC3E}">
        <p14:creationId xmlns:p14="http://schemas.microsoft.com/office/powerpoint/2010/main" val="4126348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 Peter 2:18-25</a:t>
            </a:r>
          </a:p>
        </p:txBody>
      </p:sp>
      <p:sp>
        <p:nvSpPr>
          <p:cNvPr id="3" name="Content Placeholder 2"/>
          <p:cNvSpPr>
            <a:spLocks noGrp="1"/>
          </p:cNvSpPr>
          <p:nvPr>
            <p:ph idx="1"/>
          </p:nvPr>
        </p:nvSpPr>
        <p:spPr/>
        <p:txBody>
          <a:bodyPr/>
          <a:lstStyle/>
          <a:p>
            <a:pPr marL="0" indent="0">
              <a:buNone/>
            </a:pPr>
            <a:r>
              <a:rPr lang="en-US" dirty="0" smtClean="0">
                <a:solidFill>
                  <a:schemeClr val="bg1"/>
                </a:solidFill>
              </a:rPr>
              <a:t>He </a:t>
            </a:r>
            <a:r>
              <a:rPr lang="en-US" dirty="0">
                <a:solidFill>
                  <a:schemeClr val="bg1"/>
                </a:solidFill>
              </a:rPr>
              <a:t>himself bore our sins in his body on the tree, that we might die to sin and live to righteousness. By his wounds you have been healed. </a:t>
            </a:r>
            <a:r>
              <a:rPr lang="en-US" dirty="0" smtClean="0">
                <a:solidFill>
                  <a:schemeClr val="bg1"/>
                </a:solidFill>
              </a:rPr>
              <a:t>For </a:t>
            </a:r>
            <a:r>
              <a:rPr lang="en-US" dirty="0">
                <a:solidFill>
                  <a:schemeClr val="bg1"/>
                </a:solidFill>
              </a:rPr>
              <a:t>you were straying like sheep, but have now returned to the Shepherd and Overseer of your souls.</a:t>
            </a:r>
          </a:p>
          <a:p>
            <a:pPr marL="0" indent="0">
              <a:buNone/>
            </a:pPr>
            <a:endParaRPr lang="en-US" dirty="0">
              <a:solidFill>
                <a:schemeClr val="bg1"/>
              </a:solidFill>
            </a:endParaRPr>
          </a:p>
        </p:txBody>
      </p:sp>
    </p:spTree>
    <p:extLst>
      <p:ext uri="{BB962C8B-B14F-4D97-AF65-F5344CB8AC3E}">
        <p14:creationId xmlns:p14="http://schemas.microsoft.com/office/powerpoint/2010/main" val="17109588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r>
              <a:rPr lang="en-US" dirty="0" smtClean="0">
                <a:solidFill>
                  <a:schemeClr val="bg1"/>
                </a:solidFill>
              </a:rPr>
              <a:t>1 Peter 2:18</a:t>
            </a:r>
          </a:p>
        </p:txBody>
      </p:sp>
      <p:sp>
        <p:nvSpPr>
          <p:cNvPr id="3" name="Content Placeholder 2"/>
          <p:cNvSpPr>
            <a:spLocks noGrp="1"/>
          </p:cNvSpPr>
          <p:nvPr>
            <p:ph idx="1"/>
          </p:nvPr>
        </p:nvSpPr>
        <p:spPr/>
        <p:txBody>
          <a:bodyPr/>
          <a:lstStyle/>
          <a:p>
            <a:pPr marL="0" indent="0">
              <a:buNone/>
            </a:pPr>
            <a:r>
              <a:rPr lang="en-US" sz="3600" b="1" u="sng" dirty="0" smtClean="0">
                <a:solidFill>
                  <a:schemeClr val="bg1"/>
                </a:solidFill>
              </a:rPr>
              <a:t>Servants, be subject</a:t>
            </a:r>
            <a:r>
              <a:rPr lang="en-US" dirty="0" smtClean="0">
                <a:solidFill>
                  <a:schemeClr val="bg1"/>
                </a:solidFill>
              </a:rPr>
              <a:t> to your masters with all respect, not only to the good and gentle but also to the unjust.</a:t>
            </a:r>
          </a:p>
          <a:p>
            <a:pPr marL="0" indent="0">
              <a:buNone/>
            </a:pPr>
            <a:endParaRPr lang="en-US" dirty="0">
              <a:solidFill>
                <a:schemeClr val="bg1"/>
              </a:solidFill>
            </a:endParaRPr>
          </a:p>
        </p:txBody>
      </p:sp>
    </p:spTree>
    <p:extLst>
      <p:ext uri="{BB962C8B-B14F-4D97-AF65-F5344CB8AC3E}">
        <p14:creationId xmlns:p14="http://schemas.microsoft.com/office/powerpoint/2010/main" val="4035051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Mark 10:43-44</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But whoever would be great among you must be your </a:t>
            </a:r>
            <a:r>
              <a:rPr lang="en-US" u="sng" dirty="0" smtClean="0">
                <a:solidFill>
                  <a:schemeClr val="bg1"/>
                </a:solidFill>
              </a:rPr>
              <a:t>servant</a:t>
            </a:r>
            <a:r>
              <a:rPr lang="en-US" dirty="0" smtClean="0">
                <a:solidFill>
                  <a:schemeClr val="bg1"/>
                </a:solidFill>
              </a:rPr>
              <a:t>, and whoever would be first among you must be </a:t>
            </a:r>
            <a:r>
              <a:rPr lang="en-US" u="sng" dirty="0" smtClean="0">
                <a:solidFill>
                  <a:schemeClr val="bg1"/>
                </a:solidFill>
              </a:rPr>
              <a:t>slave of all</a:t>
            </a:r>
            <a:r>
              <a:rPr lang="en-US" dirty="0" smtClean="0">
                <a:solidFill>
                  <a:schemeClr val="bg1"/>
                </a:solidFill>
              </a:rPr>
              <a:t>.</a:t>
            </a:r>
          </a:p>
        </p:txBody>
      </p:sp>
    </p:spTree>
    <p:extLst>
      <p:ext uri="{BB962C8B-B14F-4D97-AF65-F5344CB8AC3E}">
        <p14:creationId xmlns:p14="http://schemas.microsoft.com/office/powerpoint/2010/main" val="14034014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2:18</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Servants, be subject to your masters with all respect, not only to the good and gentle but </a:t>
            </a:r>
            <a:r>
              <a:rPr lang="en-US" sz="3600" b="1" u="sng" dirty="0" smtClean="0">
                <a:solidFill>
                  <a:schemeClr val="bg1"/>
                </a:solidFill>
              </a:rPr>
              <a:t>also to the unjust</a:t>
            </a:r>
            <a:r>
              <a:rPr lang="en-US" dirty="0" smtClean="0">
                <a:solidFill>
                  <a:schemeClr val="bg1"/>
                </a:solidFill>
              </a:rPr>
              <a:t>.</a:t>
            </a:r>
          </a:p>
          <a:p>
            <a:pPr marL="0" indent="0">
              <a:buNone/>
            </a:pPr>
            <a:endParaRPr lang="en-US" dirty="0" smtClean="0">
              <a:solidFill>
                <a:schemeClr val="bg1"/>
              </a:solidFill>
            </a:endParaRPr>
          </a:p>
        </p:txBody>
      </p:sp>
    </p:spTree>
    <p:extLst>
      <p:ext uri="{BB962C8B-B14F-4D97-AF65-F5344CB8AC3E}">
        <p14:creationId xmlns:p14="http://schemas.microsoft.com/office/powerpoint/2010/main" val="3317532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2:18</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Servants, be subject to your masters </a:t>
            </a:r>
            <a:r>
              <a:rPr lang="en-US" sz="3600" b="1" u="sng" dirty="0" smtClean="0">
                <a:solidFill>
                  <a:schemeClr val="bg1"/>
                </a:solidFill>
              </a:rPr>
              <a:t>with all respect</a:t>
            </a:r>
            <a:r>
              <a:rPr lang="en-US" dirty="0" smtClean="0">
                <a:solidFill>
                  <a:schemeClr val="bg1"/>
                </a:solidFill>
              </a:rPr>
              <a:t>, not only to the good and gentle but also to the unjust.</a:t>
            </a:r>
          </a:p>
          <a:p>
            <a:pPr marL="0" indent="0">
              <a:buNone/>
            </a:pPr>
            <a:endParaRPr lang="en-US" dirty="0" smtClean="0">
              <a:solidFill>
                <a:schemeClr val="bg1"/>
              </a:solidFill>
            </a:endParaRPr>
          </a:p>
        </p:txBody>
      </p:sp>
    </p:spTree>
    <p:extLst>
      <p:ext uri="{BB962C8B-B14F-4D97-AF65-F5344CB8AC3E}">
        <p14:creationId xmlns:p14="http://schemas.microsoft.com/office/powerpoint/2010/main" val="31407823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Colossians 3:22</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Bondservants, obey in everything those who are your earthly masters, not by way of eye-service, as people-pleasers, but with sincerity of heart, fearing the Lord. Whatever you do, work heartily, as for the Lord and not for men.</a:t>
            </a:r>
          </a:p>
          <a:p>
            <a:pPr marL="0" indent="0">
              <a:buNone/>
            </a:pPr>
            <a:endParaRPr lang="en-US" dirty="0">
              <a:solidFill>
                <a:schemeClr val="bg1"/>
              </a:solidFill>
            </a:endParaRPr>
          </a:p>
        </p:txBody>
      </p:sp>
    </p:spTree>
    <p:extLst>
      <p:ext uri="{BB962C8B-B14F-4D97-AF65-F5344CB8AC3E}">
        <p14:creationId xmlns:p14="http://schemas.microsoft.com/office/powerpoint/2010/main" val="30652817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Matthew </a:t>
            </a:r>
            <a:r>
              <a:rPr lang="en-US" dirty="0" smtClean="0">
                <a:solidFill>
                  <a:schemeClr val="bg1"/>
                </a:solidFill>
              </a:rPr>
              <a:t>5</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a:solidFill>
                <a:schemeClr val="bg1"/>
              </a:solidFill>
            </a:endParaRPr>
          </a:p>
        </p:txBody>
      </p:sp>
    </p:spTree>
    <p:extLst>
      <p:ext uri="{BB962C8B-B14F-4D97-AF65-F5344CB8AC3E}">
        <p14:creationId xmlns:p14="http://schemas.microsoft.com/office/powerpoint/2010/main" val="3210818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Matthew </a:t>
            </a:r>
            <a:r>
              <a:rPr lang="en-US" dirty="0" smtClean="0">
                <a:solidFill>
                  <a:schemeClr val="bg1"/>
                </a:solidFill>
              </a:rPr>
              <a:t>5</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Do not kill, or be angry</a:t>
            </a:r>
          </a:p>
          <a:p>
            <a:pPr marL="0" indent="0">
              <a:buNone/>
            </a:pPr>
            <a:endParaRPr lang="en-US" dirty="0">
              <a:solidFill>
                <a:schemeClr val="bg1"/>
              </a:solidFill>
            </a:endParaRPr>
          </a:p>
          <a:p>
            <a:pPr marL="0" indent="0">
              <a:buNone/>
            </a:pPr>
            <a:r>
              <a:rPr lang="en-US" dirty="0" smtClean="0">
                <a:solidFill>
                  <a:schemeClr val="bg1"/>
                </a:solidFill>
              </a:rPr>
              <a:t>Do not commit adultery, </a:t>
            </a:r>
            <a:r>
              <a:rPr lang="en-US" smtClean="0">
                <a:solidFill>
                  <a:schemeClr val="bg1"/>
                </a:solidFill>
              </a:rPr>
              <a:t>or lust </a:t>
            </a:r>
            <a:endParaRPr lang="en-US" dirty="0">
              <a:solidFill>
                <a:schemeClr val="bg1"/>
              </a:solidFill>
            </a:endParaRPr>
          </a:p>
        </p:txBody>
      </p:sp>
    </p:spTree>
    <p:extLst>
      <p:ext uri="{BB962C8B-B14F-4D97-AF65-F5344CB8AC3E}">
        <p14:creationId xmlns:p14="http://schemas.microsoft.com/office/powerpoint/2010/main" val="21337510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Matthew </a:t>
            </a:r>
            <a:r>
              <a:rPr lang="en-US" dirty="0" smtClean="0">
                <a:solidFill>
                  <a:schemeClr val="bg1"/>
                </a:solidFill>
              </a:rPr>
              <a:t>5:43-45</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You have heard that it was said, “You shall love your neighbor and hate your enemy.” But I say to you, </a:t>
            </a:r>
            <a:r>
              <a:rPr lang="en-US" dirty="0" smtClean="0">
                <a:solidFill>
                  <a:schemeClr val="bg1"/>
                </a:solidFill>
              </a:rPr>
              <a:t>love </a:t>
            </a:r>
            <a:r>
              <a:rPr lang="en-US" dirty="0" smtClean="0">
                <a:solidFill>
                  <a:schemeClr val="bg1"/>
                </a:solidFill>
              </a:rPr>
              <a:t>your enemies and pray for those who persecute you, so that you may be sons of your Father who is in heaven. </a:t>
            </a:r>
            <a:endParaRPr lang="en-US" dirty="0">
              <a:solidFill>
                <a:schemeClr val="bg1"/>
              </a:solidFill>
            </a:endParaRPr>
          </a:p>
        </p:txBody>
      </p:sp>
    </p:spTree>
    <p:extLst>
      <p:ext uri="{BB962C8B-B14F-4D97-AF65-F5344CB8AC3E}">
        <p14:creationId xmlns:p14="http://schemas.microsoft.com/office/powerpoint/2010/main" val="4245297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2:19</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For this is a gracious thing, when, </a:t>
            </a:r>
            <a:r>
              <a:rPr lang="en-US" sz="3600" b="1" u="sng" dirty="0" smtClean="0">
                <a:solidFill>
                  <a:schemeClr val="bg1"/>
                </a:solidFill>
              </a:rPr>
              <a:t>mindful of God</a:t>
            </a:r>
            <a:r>
              <a:rPr lang="en-US" dirty="0" smtClean="0">
                <a:solidFill>
                  <a:schemeClr val="bg1"/>
                </a:solidFill>
              </a:rPr>
              <a:t>, one endures sorrows while suffering unjustly. </a:t>
            </a:r>
            <a:endParaRPr lang="en-US" dirty="0">
              <a:solidFill>
                <a:schemeClr val="bg1"/>
              </a:solidFill>
            </a:endParaRPr>
          </a:p>
        </p:txBody>
      </p:sp>
    </p:spTree>
    <p:extLst>
      <p:ext uri="{BB962C8B-B14F-4D97-AF65-F5344CB8AC3E}">
        <p14:creationId xmlns:p14="http://schemas.microsoft.com/office/powerpoint/2010/main" val="15491984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SERIES ON 1 PETER</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Identity: Exiles on a Mission</a:t>
            </a:r>
          </a:p>
          <a:p>
            <a:pPr marL="0" indent="0">
              <a:buNone/>
            </a:pPr>
            <a:endParaRPr lang="en-US" dirty="0">
              <a:solidFill>
                <a:schemeClr val="bg1"/>
              </a:solidFill>
            </a:endParaRPr>
          </a:p>
        </p:txBody>
      </p:sp>
    </p:spTree>
    <p:extLst>
      <p:ext uri="{BB962C8B-B14F-4D97-AF65-F5344CB8AC3E}">
        <p14:creationId xmlns:p14="http://schemas.microsoft.com/office/powerpoint/2010/main" val="262281133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2:20</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For what credit is it, if, when you sin and are beaten for it, you endure? But if when you do good and suffer for it you endure, this is a gracious thing </a:t>
            </a:r>
            <a:r>
              <a:rPr lang="en-US" sz="3600" b="1" u="sng" dirty="0" smtClean="0">
                <a:solidFill>
                  <a:schemeClr val="bg1"/>
                </a:solidFill>
              </a:rPr>
              <a:t>in the sight of God</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774043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John Calvin</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For such is our disposition, that when we receive injuries, </a:t>
            </a:r>
            <a:r>
              <a:rPr lang="en-US" u="sng" dirty="0" smtClean="0">
                <a:solidFill>
                  <a:schemeClr val="bg1"/>
                </a:solidFill>
              </a:rPr>
              <a:t>our minds immediately boil over with revengeful feelings</a:t>
            </a:r>
            <a:r>
              <a:rPr lang="en-US" dirty="0" smtClean="0">
                <a:solidFill>
                  <a:schemeClr val="bg1"/>
                </a:solidFill>
              </a:rPr>
              <a:t>; but Christ abstained from every kind of retaliation. Our minds, therefore, ought to be bridled, lest we should seek to render evil for evil. </a:t>
            </a:r>
            <a:endParaRPr lang="en-US" dirty="0">
              <a:solidFill>
                <a:schemeClr val="bg1"/>
              </a:solidFill>
            </a:endParaRPr>
          </a:p>
        </p:txBody>
      </p:sp>
    </p:spTree>
    <p:extLst>
      <p:ext uri="{BB962C8B-B14F-4D97-AF65-F5344CB8AC3E}">
        <p14:creationId xmlns:p14="http://schemas.microsoft.com/office/powerpoint/2010/main" val="3185366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2:20</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For what credit is it, if, when you sin and are beaten for it, you endure? But if when you do good and suffer for it you endure, this is a gracious thing </a:t>
            </a:r>
            <a:r>
              <a:rPr lang="en-US" sz="3600" b="1" u="sng" dirty="0" smtClean="0">
                <a:solidFill>
                  <a:schemeClr val="bg1"/>
                </a:solidFill>
              </a:rPr>
              <a:t>in the sight of God</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7173690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2 Corinthians 5:14</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For the love of Christ </a:t>
            </a:r>
            <a:r>
              <a:rPr lang="en-US" b="1" i="1" dirty="0" smtClean="0">
                <a:solidFill>
                  <a:schemeClr val="bg1"/>
                </a:solidFill>
              </a:rPr>
              <a:t>controls</a:t>
            </a:r>
            <a:r>
              <a:rPr lang="en-US" dirty="0" smtClean="0">
                <a:solidFill>
                  <a:schemeClr val="bg1"/>
                </a:solidFill>
              </a:rPr>
              <a:t> us, because we have concluded this: that one has died for all, therefore all have died; and he died for all, that those who live </a:t>
            </a:r>
            <a:r>
              <a:rPr lang="en-US" u="sng" dirty="0" smtClean="0">
                <a:solidFill>
                  <a:schemeClr val="bg1"/>
                </a:solidFill>
              </a:rPr>
              <a:t>might no longer live for themselves but for him who for their sake died and was raised</a:t>
            </a:r>
            <a:r>
              <a:rPr lang="en-US" dirty="0" smtClean="0">
                <a:solidFill>
                  <a:schemeClr val="bg1"/>
                </a:solidFill>
              </a:rPr>
              <a:t>.</a:t>
            </a:r>
            <a:endParaRPr lang="en-US" dirty="0">
              <a:solidFill>
                <a:schemeClr val="bg1"/>
              </a:solidFill>
            </a:endParaRPr>
          </a:p>
        </p:txBody>
      </p:sp>
    </p:spTree>
    <p:extLst>
      <p:ext uri="{BB962C8B-B14F-4D97-AF65-F5344CB8AC3E}">
        <p14:creationId xmlns:p14="http://schemas.microsoft.com/office/powerpoint/2010/main" val="16558407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2:21</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sz="3600" b="1" u="sng" dirty="0" smtClean="0">
                <a:solidFill>
                  <a:schemeClr val="bg1"/>
                </a:solidFill>
              </a:rPr>
              <a:t>For to this you have been called</a:t>
            </a:r>
            <a:r>
              <a:rPr lang="en-US" dirty="0" smtClean="0">
                <a:solidFill>
                  <a:schemeClr val="bg1"/>
                </a:solidFill>
              </a:rPr>
              <a:t>, because Christ also suffered for you, leaving you an example, so that you might follow in his steps</a:t>
            </a:r>
            <a:r>
              <a:rPr lang="en-US" dirty="0" smtClean="0"/>
              <a:t>.</a:t>
            </a:r>
            <a:endParaRPr lang="en-US" dirty="0"/>
          </a:p>
        </p:txBody>
      </p:sp>
    </p:spTree>
    <p:extLst>
      <p:ext uri="{BB962C8B-B14F-4D97-AF65-F5344CB8AC3E}">
        <p14:creationId xmlns:p14="http://schemas.microsoft.com/office/powerpoint/2010/main" val="3713694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2:21</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For to this you have been called, </a:t>
            </a:r>
            <a:r>
              <a:rPr lang="en-US" sz="3600" b="1" u="sng" dirty="0" smtClean="0">
                <a:solidFill>
                  <a:schemeClr val="bg1"/>
                </a:solidFill>
              </a:rPr>
              <a:t>because Christ </a:t>
            </a:r>
            <a:r>
              <a:rPr lang="en-US" dirty="0" smtClean="0">
                <a:solidFill>
                  <a:schemeClr val="bg1"/>
                </a:solidFill>
              </a:rPr>
              <a:t>also suffered for you, leaving you an example, so that you might follow in his steps.</a:t>
            </a:r>
            <a:r>
              <a:rPr lang="en-US" dirty="0" smtClean="0"/>
              <a:t>.</a:t>
            </a:r>
            <a:endParaRPr lang="en-US" dirty="0"/>
          </a:p>
        </p:txBody>
      </p:sp>
    </p:spTree>
    <p:extLst>
      <p:ext uri="{BB962C8B-B14F-4D97-AF65-F5344CB8AC3E}">
        <p14:creationId xmlns:p14="http://schemas.microsoft.com/office/powerpoint/2010/main" val="18980896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2:22-24</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b="1" u="sng" dirty="0" smtClean="0">
                <a:solidFill>
                  <a:schemeClr val="bg1"/>
                </a:solidFill>
              </a:rPr>
              <a:t>He committed no sin</a:t>
            </a:r>
            <a:r>
              <a:rPr lang="en-US" dirty="0" smtClean="0">
                <a:solidFill>
                  <a:schemeClr val="bg1"/>
                </a:solidFill>
              </a:rPr>
              <a:t>, neither was deceit found in his mouth. When he was reviled, he did not revile in return; when he suffered, he did not threaten, but continued entrusting himself to Him who judges justly. He himself bore our sins in his body on the tree, that we might die to sin and live to righteousness.</a:t>
            </a:r>
            <a:endParaRPr lang="en-US" dirty="0">
              <a:solidFill>
                <a:schemeClr val="bg1"/>
              </a:solidFill>
            </a:endParaRPr>
          </a:p>
        </p:txBody>
      </p:sp>
    </p:spTree>
    <p:extLst>
      <p:ext uri="{BB962C8B-B14F-4D97-AF65-F5344CB8AC3E}">
        <p14:creationId xmlns:p14="http://schemas.microsoft.com/office/powerpoint/2010/main" val="15570949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2:22</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He committed no sin, neither was deceit found in his mouth. When he was reviled, </a:t>
            </a:r>
            <a:r>
              <a:rPr lang="en-US" b="1" u="sng" dirty="0" smtClean="0">
                <a:solidFill>
                  <a:schemeClr val="bg1"/>
                </a:solidFill>
              </a:rPr>
              <a:t>he did not revile</a:t>
            </a:r>
            <a:r>
              <a:rPr lang="en-US" dirty="0" smtClean="0">
                <a:solidFill>
                  <a:schemeClr val="bg1"/>
                </a:solidFill>
              </a:rPr>
              <a:t> in return; when he suffered, </a:t>
            </a:r>
            <a:r>
              <a:rPr lang="en-US" b="1" u="sng" dirty="0" smtClean="0">
                <a:solidFill>
                  <a:schemeClr val="bg1"/>
                </a:solidFill>
              </a:rPr>
              <a:t>he did not threaten</a:t>
            </a:r>
            <a:r>
              <a:rPr lang="en-US" dirty="0" smtClean="0">
                <a:solidFill>
                  <a:schemeClr val="bg1"/>
                </a:solidFill>
              </a:rPr>
              <a:t>, but continued entrusting himself to Him who judges justly. He himself bore our sins in his body on the tree, that we might die to sin and live to righteousness.</a:t>
            </a:r>
            <a:endParaRPr lang="en-US" dirty="0">
              <a:solidFill>
                <a:schemeClr val="bg1"/>
              </a:solidFill>
            </a:endParaRPr>
          </a:p>
        </p:txBody>
      </p:sp>
    </p:spTree>
    <p:extLst>
      <p:ext uri="{BB962C8B-B14F-4D97-AF65-F5344CB8AC3E}">
        <p14:creationId xmlns:p14="http://schemas.microsoft.com/office/powerpoint/2010/main" val="3857261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2:22-24</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He committed no sin, neither was deceit found in his mouth. When he was reviled, he did not revile in return; when he suffered, he did not threaten, but continued </a:t>
            </a:r>
            <a:r>
              <a:rPr lang="en-US" b="1" u="sng" dirty="0" smtClean="0">
                <a:solidFill>
                  <a:schemeClr val="bg1"/>
                </a:solidFill>
              </a:rPr>
              <a:t>entrusting himself to Him who judges justly</a:t>
            </a:r>
            <a:r>
              <a:rPr lang="en-US" dirty="0" smtClean="0">
                <a:solidFill>
                  <a:schemeClr val="bg1"/>
                </a:solidFill>
              </a:rPr>
              <a:t>. He himself </a:t>
            </a:r>
            <a:r>
              <a:rPr lang="en-US" b="1" u="sng" dirty="0" smtClean="0">
                <a:solidFill>
                  <a:schemeClr val="bg1"/>
                </a:solidFill>
              </a:rPr>
              <a:t>bore our sins</a:t>
            </a:r>
            <a:r>
              <a:rPr lang="en-US" dirty="0" smtClean="0">
                <a:solidFill>
                  <a:schemeClr val="bg1"/>
                </a:solidFill>
              </a:rPr>
              <a:t> in his body on the tree, that we might die to sin and live to righteousness.</a:t>
            </a:r>
            <a:endParaRPr lang="en-US" dirty="0">
              <a:solidFill>
                <a:schemeClr val="bg1"/>
              </a:solidFill>
            </a:endParaRPr>
          </a:p>
        </p:txBody>
      </p:sp>
    </p:spTree>
    <p:extLst>
      <p:ext uri="{BB962C8B-B14F-4D97-AF65-F5344CB8AC3E}">
        <p14:creationId xmlns:p14="http://schemas.microsoft.com/office/powerpoint/2010/main" val="17762403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2:25</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For </a:t>
            </a:r>
            <a:r>
              <a:rPr lang="en-US" u="sng" dirty="0" smtClean="0">
                <a:solidFill>
                  <a:schemeClr val="bg1"/>
                </a:solidFill>
              </a:rPr>
              <a:t>you were straying like sheep</a:t>
            </a:r>
            <a:r>
              <a:rPr lang="en-US" dirty="0" smtClean="0">
                <a:solidFill>
                  <a:schemeClr val="bg1"/>
                </a:solidFill>
              </a:rPr>
              <a:t>, but have now returned to the Shepherd and Overseer of your souls.</a:t>
            </a:r>
            <a:endParaRPr lang="en-US" dirty="0">
              <a:solidFill>
                <a:schemeClr val="bg1"/>
              </a:solidFill>
            </a:endParaRPr>
          </a:p>
        </p:txBody>
      </p:sp>
    </p:spTree>
    <p:extLst>
      <p:ext uri="{BB962C8B-B14F-4D97-AF65-F5344CB8AC3E}">
        <p14:creationId xmlns:p14="http://schemas.microsoft.com/office/powerpoint/2010/main" val="2177164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SERIES ON 1 PETER</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Identity: Exiles on a Mission</a:t>
            </a:r>
          </a:p>
          <a:p>
            <a:pPr marL="0" indent="0">
              <a:buNone/>
            </a:pPr>
            <a:endParaRPr lang="en-US" dirty="0">
              <a:solidFill>
                <a:schemeClr val="bg1"/>
              </a:solidFill>
            </a:endParaRPr>
          </a:p>
          <a:p>
            <a:pPr marL="0" indent="0">
              <a:buNone/>
            </a:pPr>
            <a:r>
              <a:rPr lang="en-US" dirty="0" smtClean="0">
                <a:solidFill>
                  <a:schemeClr val="bg1"/>
                </a:solidFill>
              </a:rPr>
              <a:t>OUR </a:t>
            </a:r>
            <a:r>
              <a:rPr lang="en-US" dirty="0" smtClean="0">
                <a:solidFill>
                  <a:schemeClr val="bg1"/>
                </a:solidFill>
              </a:rPr>
              <a:t>MOVE</a:t>
            </a:r>
            <a:endParaRPr lang="en-US" dirty="0" smtClean="0">
              <a:solidFill>
                <a:schemeClr val="bg1"/>
              </a:solidFill>
            </a:endParaRPr>
          </a:p>
        </p:txBody>
      </p:sp>
    </p:spTree>
    <p:extLst>
      <p:ext uri="{BB962C8B-B14F-4D97-AF65-F5344CB8AC3E}">
        <p14:creationId xmlns:p14="http://schemas.microsoft.com/office/powerpoint/2010/main" val="38337446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524165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Contagiously Glorify</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18869947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Contagiously Glorify</a:t>
            </a:r>
          </a:p>
          <a:p>
            <a:r>
              <a:rPr lang="en-US" dirty="0" smtClean="0">
                <a:solidFill>
                  <a:schemeClr val="bg1"/>
                </a:solidFill>
              </a:rPr>
              <a:t>Be subject</a:t>
            </a:r>
          </a:p>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00715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Contagiously Glorify</a:t>
            </a:r>
          </a:p>
          <a:p>
            <a:r>
              <a:rPr lang="en-US" dirty="0" smtClean="0">
                <a:solidFill>
                  <a:schemeClr val="bg1"/>
                </a:solidFill>
              </a:rPr>
              <a:t>Be subject</a:t>
            </a:r>
          </a:p>
          <a:p>
            <a:r>
              <a:rPr lang="en-US" dirty="0" smtClean="0">
                <a:solidFill>
                  <a:schemeClr val="bg1"/>
                </a:solidFill>
              </a:rPr>
              <a:t>Be different</a:t>
            </a:r>
          </a:p>
          <a:p>
            <a:pPr>
              <a:buFontTx/>
              <a:buChar char="-"/>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5243539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Richard Pratt: </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“The Great King has summoned each of us into his throne room. ‘Take this portion of my kingdom,’ he says. ‘I am making you my steward over your office, your workbench, your kitchen stove. Put your heart into mastering this part of my world. Get it in order; unearth its treasures; do all you can with it. Then everyone will see what a glorious King I am.’”</a:t>
            </a:r>
          </a:p>
          <a:p>
            <a:pPr>
              <a:buFontTx/>
              <a:buChar char="-"/>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37441412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42512171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Peter is not saying:</a:t>
            </a:r>
          </a:p>
        </p:txBody>
      </p:sp>
    </p:spTree>
    <p:extLst>
      <p:ext uri="{BB962C8B-B14F-4D97-AF65-F5344CB8AC3E}">
        <p14:creationId xmlns:p14="http://schemas.microsoft.com/office/powerpoint/2010/main" val="34322348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Peter is not saying:</a:t>
            </a:r>
          </a:p>
          <a:p>
            <a:r>
              <a:rPr lang="en-US" dirty="0" smtClean="0">
                <a:solidFill>
                  <a:schemeClr val="bg1"/>
                </a:solidFill>
              </a:rPr>
              <a:t>Earthly master is above Heavenly Master</a:t>
            </a:r>
          </a:p>
        </p:txBody>
      </p:sp>
    </p:spTree>
    <p:extLst>
      <p:ext uri="{BB962C8B-B14F-4D97-AF65-F5344CB8AC3E}">
        <p14:creationId xmlns:p14="http://schemas.microsoft.com/office/powerpoint/2010/main" val="40403875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Peter is not saying:</a:t>
            </a:r>
          </a:p>
          <a:p>
            <a:r>
              <a:rPr lang="en-US" dirty="0" smtClean="0">
                <a:solidFill>
                  <a:schemeClr val="bg1"/>
                </a:solidFill>
              </a:rPr>
              <a:t>Earthly master is above Heavenly Master</a:t>
            </a:r>
          </a:p>
          <a:p>
            <a:r>
              <a:rPr lang="en-US" dirty="0" smtClean="0">
                <a:solidFill>
                  <a:schemeClr val="bg1"/>
                </a:solidFill>
              </a:rPr>
              <a:t>Cannot address your concerns respectfully</a:t>
            </a:r>
          </a:p>
        </p:txBody>
      </p:sp>
    </p:spTree>
    <p:extLst>
      <p:ext uri="{BB962C8B-B14F-4D97-AF65-F5344CB8AC3E}">
        <p14:creationId xmlns:p14="http://schemas.microsoft.com/office/powerpoint/2010/main" val="60933692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Peter is not saying:</a:t>
            </a:r>
          </a:p>
          <a:p>
            <a:r>
              <a:rPr lang="en-US" dirty="0" smtClean="0">
                <a:solidFill>
                  <a:schemeClr val="bg1"/>
                </a:solidFill>
              </a:rPr>
              <a:t>Earthly master is above Heavenly Master</a:t>
            </a:r>
          </a:p>
          <a:p>
            <a:r>
              <a:rPr lang="en-US" dirty="0" smtClean="0">
                <a:solidFill>
                  <a:schemeClr val="bg1"/>
                </a:solidFill>
              </a:rPr>
              <a:t>Cannot address your concerns respectfully</a:t>
            </a:r>
          </a:p>
          <a:p>
            <a:r>
              <a:rPr lang="en-US" dirty="0" smtClean="0">
                <a:solidFill>
                  <a:schemeClr val="bg1"/>
                </a:solidFill>
              </a:rPr>
              <a:t>Cannot find a better job</a:t>
            </a:r>
            <a:endParaRPr lang="en-US" dirty="0">
              <a:solidFill>
                <a:schemeClr val="bg1"/>
              </a:solidFill>
            </a:endParaRPr>
          </a:p>
        </p:txBody>
      </p:sp>
    </p:spTree>
    <p:extLst>
      <p:ext uri="{BB962C8B-B14F-4D97-AF65-F5344CB8AC3E}">
        <p14:creationId xmlns:p14="http://schemas.microsoft.com/office/powerpoint/2010/main" val="959949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SERIES ON 1 PETER</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Identity: Exiles on a Mission</a:t>
            </a:r>
          </a:p>
          <a:p>
            <a:pPr marL="0" indent="0">
              <a:buNone/>
            </a:pPr>
            <a:endParaRPr lang="en-US" dirty="0">
              <a:solidFill>
                <a:schemeClr val="bg1"/>
              </a:solidFill>
            </a:endParaRPr>
          </a:p>
          <a:p>
            <a:pPr marL="0" indent="0">
              <a:buNone/>
            </a:pPr>
            <a:r>
              <a:rPr lang="en-US" dirty="0" smtClean="0">
                <a:solidFill>
                  <a:schemeClr val="bg1"/>
                </a:solidFill>
              </a:rPr>
              <a:t>OUR MOVE:</a:t>
            </a:r>
          </a:p>
          <a:p>
            <a:r>
              <a:rPr lang="en-US" dirty="0" smtClean="0">
                <a:solidFill>
                  <a:schemeClr val="bg1"/>
                </a:solidFill>
              </a:rPr>
              <a:t>Neighbor</a:t>
            </a:r>
          </a:p>
          <a:p>
            <a:r>
              <a:rPr lang="en-US" dirty="0" smtClean="0">
                <a:solidFill>
                  <a:schemeClr val="bg1"/>
                </a:solidFill>
              </a:rPr>
              <a:t>Citizen</a:t>
            </a:r>
          </a:p>
        </p:txBody>
      </p:sp>
    </p:spTree>
    <p:extLst>
      <p:ext uri="{BB962C8B-B14F-4D97-AF65-F5344CB8AC3E}">
        <p14:creationId xmlns:p14="http://schemas.microsoft.com/office/powerpoint/2010/main" val="4292547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endParaRPr lang="en-US" dirty="0">
              <a:solidFill>
                <a:schemeClr val="bg1"/>
              </a:solidFill>
            </a:endParaRPr>
          </a:p>
        </p:txBody>
      </p:sp>
    </p:spTree>
    <p:extLst>
      <p:ext uri="{BB962C8B-B14F-4D97-AF65-F5344CB8AC3E}">
        <p14:creationId xmlns:p14="http://schemas.microsoft.com/office/powerpoint/2010/main" val="3831012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solidFill>
                  <a:schemeClr val="bg1"/>
                </a:solidFill>
              </a:rPr>
              <a:t>Plan to submit</a:t>
            </a:r>
          </a:p>
          <a:p>
            <a:pPr marL="0" indent="0">
              <a:buNone/>
            </a:pPr>
            <a:endParaRPr lang="en-US" dirty="0">
              <a:solidFill>
                <a:schemeClr val="bg1"/>
              </a:solidFill>
            </a:endParaRPr>
          </a:p>
        </p:txBody>
      </p:sp>
    </p:spTree>
    <p:extLst>
      <p:ext uri="{BB962C8B-B14F-4D97-AF65-F5344CB8AC3E}">
        <p14:creationId xmlns:p14="http://schemas.microsoft.com/office/powerpoint/2010/main" val="267169866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solidFill>
                  <a:schemeClr val="bg1"/>
                </a:solidFill>
              </a:rPr>
              <a:t>Plan to submit</a:t>
            </a:r>
          </a:p>
          <a:p>
            <a:pPr marL="514350" indent="-514350">
              <a:buAutoNum type="arabicPeriod"/>
            </a:pPr>
            <a:endParaRPr lang="en-US" dirty="0">
              <a:solidFill>
                <a:schemeClr val="bg1"/>
              </a:solidFill>
            </a:endParaRPr>
          </a:p>
          <a:p>
            <a:pPr marL="514350" indent="-514350">
              <a:buAutoNum type="arabicPeriod"/>
            </a:pPr>
            <a:r>
              <a:rPr lang="en-US" dirty="0" smtClean="0">
                <a:solidFill>
                  <a:schemeClr val="bg1"/>
                </a:solidFill>
              </a:rPr>
              <a:t>Pray for your boss</a:t>
            </a:r>
          </a:p>
          <a:p>
            <a:pPr marL="0" indent="0">
              <a:buNone/>
            </a:pPr>
            <a:endParaRPr lang="en-US" dirty="0">
              <a:solidFill>
                <a:schemeClr val="bg1"/>
              </a:solidFill>
            </a:endParaRPr>
          </a:p>
        </p:txBody>
      </p:sp>
    </p:spTree>
    <p:extLst>
      <p:ext uri="{BB962C8B-B14F-4D97-AF65-F5344CB8AC3E}">
        <p14:creationId xmlns:p14="http://schemas.microsoft.com/office/powerpoint/2010/main" val="14609607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solidFill>
                  <a:schemeClr val="bg1"/>
                </a:solidFill>
              </a:rPr>
              <a:t>Plan to submit</a:t>
            </a:r>
          </a:p>
          <a:p>
            <a:pPr marL="514350" indent="-514350">
              <a:buAutoNum type="arabicPeriod"/>
            </a:pPr>
            <a:endParaRPr lang="en-US" dirty="0">
              <a:solidFill>
                <a:schemeClr val="bg1"/>
              </a:solidFill>
            </a:endParaRPr>
          </a:p>
          <a:p>
            <a:pPr marL="514350" indent="-514350">
              <a:buAutoNum type="arabicPeriod"/>
            </a:pPr>
            <a:r>
              <a:rPr lang="en-US" dirty="0" smtClean="0">
                <a:solidFill>
                  <a:schemeClr val="bg1"/>
                </a:solidFill>
              </a:rPr>
              <a:t>Pray for your boss</a:t>
            </a:r>
          </a:p>
          <a:p>
            <a:pPr marL="514350" indent="-514350">
              <a:buAutoNum type="arabicPeriod"/>
            </a:pPr>
            <a:endParaRPr lang="en-US" dirty="0">
              <a:solidFill>
                <a:schemeClr val="bg1"/>
              </a:solidFill>
            </a:endParaRPr>
          </a:p>
          <a:p>
            <a:pPr marL="514350" indent="-514350">
              <a:buAutoNum type="arabicPeriod"/>
            </a:pPr>
            <a:r>
              <a:rPr lang="en-US" dirty="0" smtClean="0">
                <a:solidFill>
                  <a:schemeClr val="bg1"/>
                </a:solidFill>
              </a:rPr>
              <a:t>Study your example</a:t>
            </a: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25155585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609600" y="152400"/>
            <a:ext cx="8001000" cy="599612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3496581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a:stretch>
            <a:fillRect/>
          </a:stretch>
        </p:blipFill>
        <p:spPr>
          <a:xfrm rot="5400000">
            <a:off x="1460500" y="901700"/>
            <a:ext cx="6604000" cy="495300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24195279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304800" y="152400"/>
            <a:ext cx="8407400" cy="630555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1107349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0" y="152400"/>
            <a:ext cx="8763000" cy="6572250"/>
          </a:xfrm>
        </p:spPr>
      </p:pic>
      <p:sp>
        <p:nvSpPr>
          <p:cNvPr id="4" name="Text Placeholder 3"/>
          <p:cNvSpPr>
            <a:spLocks noGrp="1"/>
          </p:cNvSpPr>
          <p:nvPr>
            <p:ph type="body" sz="half" idx="2"/>
          </p:nvPr>
        </p:nvSpPr>
        <p:spPr>
          <a:xfrm>
            <a:off x="3124200" y="990600"/>
            <a:ext cx="5486400" cy="804862"/>
          </a:xfrm>
        </p:spPr>
        <p:txBody>
          <a:bodyPr/>
          <a:lstStyle/>
          <a:p>
            <a:endParaRPr lang="en-US" dirty="0"/>
          </a:p>
        </p:txBody>
      </p:sp>
    </p:spTree>
    <p:extLst>
      <p:ext uri="{BB962C8B-B14F-4D97-AF65-F5344CB8AC3E}">
        <p14:creationId xmlns:p14="http://schemas.microsoft.com/office/powerpoint/2010/main" val="4425868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Placeholder 4"/>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a:stretch>
            <a:fillRect/>
          </a:stretch>
        </p:blipFill>
        <p:spPr>
          <a:xfrm>
            <a:off x="609600" y="152400"/>
            <a:ext cx="8001000" cy="5996120"/>
          </a:xfrm>
        </p:spPr>
      </p:pic>
      <p:sp>
        <p:nvSpPr>
          <p:cNvPr id="4" name="Text Placeholder 3"/>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8407753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OUR MOVE</a:t>
            </a:r>
            <a:endParaRPr lang="en-US" dirty="0">
              <a:solidFill>
                <a:schemeClr val="bg1"/>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solidFill>
                  <a:schemeClr val="bg1"/>
                </a:solidFill>
              </a:rPr>
              <a:t>Plan to submit</a:t>
            </a:r>
          </a:p>
          <a:p>
            <a:pPr marL="514350" indent="-514350">
              <a:buAutoNum type="arabicPeriod"/>
            </a:pPr>
            <a:endParaRPr lang="en-US" dirty="0">
              <a:solidFill>
                <a:schemeClr val="bg1"/>
              </a:solidFill>
            </a:endParaRPr>
          </a:p>
          <a:p>
            <a:pPr marL="514350" indent="-514350">
              <a:buAutoNum type="arabicPeriod"/>
            </a:pPr>
            <a:r>
              <a:rPr lang="en-US" dirty="0" smtClean="0">
                <a:solidFill>
                  <a:schemeClr val="bg1"/>
                </a:solidFill>
              </a:rPr>
              <a:t>Pray for your boss</a:t>
            </a:r>
          </a:p>
          <a:p>
            <a:pPr marL="514350" indent="-514350">
              <a:buAutoNum type="arabicPeriod"/>
            </a:pPr>
            <a:endParaRPr lang="en-US" dirty="0">
              <a:solidFill>
                <a:schemeClr val="bg1"/>
              </a:solidFill>
            </a:endParaRPr>
          </a:p>
          <a:p>
            <a:pPr marL="514350" indent="-514350">
              <a:buAutoNum type="arabicPeriod"/>
            </a:pPr>
            <a:r>
              <a:rPr lang="en-US" dirty="0" smtClean="0">
                <a:solidFill>
                  <a:schemeClr val="bg1"/>
                </a:solidFill>
              </a:rPr>
              <a:t>Study your example</a:t>
            </a:r>
            <a:endParaRPr lang="en-US" dirty="0">
              <a:solidFill>
                <a:schemeClr val="bg1"/>
              </a:solidFill>
            </a:endParaRPr>
          </a:p>
          <a:p>
            <a:pPr marL="0" indent="0">
              <a:buNone/>
            </a:pPr>
            <a:endParaRPr lang="en-US" dirty="0">
              <a:solidFill>
                <a:schemeClr val="bg1"/>
              </a:solidFill>
            </a:endParaRPr>
          </a:p>
        </p:txBody>
      </p:sp>
    </p:spTree>
    <p:extLst>
      <p:ext uri="{BB962C8B-B14F-4D97-AF65-F5344CB8AC3E}">
        <p14:creationId xmlns:p14="http://schemas.microsoft.com/office/powerpoint/2010/main" val="658460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SERIES ON 1 PETER</a:t>
            </a:r>
            <a:endParaRPr lang="en-US" dirty="0">
              <a:solidFill>
                <a:schemeClr val="bg1"/>
              </a:solidFill>
            </a:endParaRPr>
          </a:p>
        </p:txBody>
      </p:sp>
      <p:sp>
        <p:nvSpPr>
          <p:cNvPr id="3" name="Content Placeholder 2"/>
          <p:cNvSpPr>
            <a:spLocks noGrp="1"/>
          </p:cNvSpPr>
          <p:nvPr>
            <p:ph idx="1"/>
          </p:nvPr>
        </p:nvSpPr>
        <p:spPr/>
        <p:txBody>
          <a:bodyPr/>
          <a:lstStyle/>
          <a:p>
            <a:pPr marL="0" indent="0">
              <a:buNone/>
            </a:pPr>
            <a:r>
              <a:rPr lang="en-US" dirty="0" smtClean="0">
                <a:solidFill>
                  <a:schemeClr val="bg1"/>
                </a:solidFill>
              </a:rPr>
              <a:t>Identity: Exiles on a Mission</a:t>
            </a:r>
          </a:p>
          <a:p>
            <a:pPr marL="0" indent="0">
              <a:buNone/>
            </a:pPr>
            <a:endParaRPr lang="en-US" dirty="0">
              <a:solidFill>
                <a:schemeClr val="bg1"/>
              </a:solidFill>
            </a:endParaRPr>
          </a:p>
          <a:p>
            <a:pPr marL="0" indent="0">
              <a:buNone/>
            </a:pPr>
            <a:r>
              <a:rPr lang="en-US" dirty="0" smtClean="0">
                <a:solidFill>
                  <a:schemeClr val="bg1"/>
                </a:solidFill>
              </a:rPr>
              <a:t>OUR MOVE:</a:t>
            </a:r>
          </a:p>
          <a:p>
            <a:r>
              <a:rPr lang="en-US" dirty="0" smtClean="0">
                <a:solidFill>
                  <a:schemeClr val="bg1"/>
                </a:solidFill>
              </a:rPr>
              <a:t>Neighbor</a:t>
            </a:r>
          </a:p>
          <a:p>
            <a:r>
              <a:rPr lang="en-US" dirty="0" smtClean="0">
                <a:solidFill>
                  <a:schemeClr val="bg1"/>
                </a:solidFill>
              </a:rPr>
              <a:t>Citizen</a:t>
            </a:r>
          </a:p>
          <a:p>
            <a:r>
              <a:rPr lang="en-US" dirty="0" smtClean="0">
                <a:solidFill>
                  <a:schemeClr val="bg1"/>
                </a:solidFill>
              </a:rPr>
              <a:t>Worker</a:t>
            </a:r>
            <a:endParaRPr lang="en-US" dirty="0">
              <a:solidFill>
                <a:schemeClr val="bg1"/>
              </a:solidFill>
            </a:endParaRPr>
          </a:p>
        </p:txBody>
      </p:sp>
    </p:spTree>
    <p:extLst>
      <p:ext uri="{BB962C8B-B14F-4D97-AF65-F5344CB8AC3E}">
        <p14:creationId xmlns:p14="http://schemas.microsoft.com/office/powerpoint/2010/main" val="351519768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chemeClr val="bg1"/>
                </a:solidFill>
              </a:rPr>
              <a:t>IT’S OUR MOVE</a:t>
            </a:r>
            <a:endParaRPr lang="en-US" dirty="0">
              <a:solidFill>
                <a:schemeClr val="bg1"/>
              </a:solidFill>
            </a:endParaRPr>
          </a:p>
        </p:txBody>
      </p:sp>
      <p:sp>
        <p:nvSpPr>
          <p:cNvPr id="3" name="Subtitle 2"/>
          <p:cNvSpPr>
            <a:spLocks noGrp="1"/>
          </p:cNvSpPr>
          <p:nvPr>
            <p:ph type="subTitle" idx="1"/>
          </p:nvPr>
        </p:nvSpPr>
        <p:spPr/>
        <p:txBody>
          <a:bodyPr/>
          <a:lstStyle/>
          <a:p>
            <a:endParaRPr lang="en-US" dirty="0">
              <a:solidFill>
                <a:schemeClr val="bg1"/>
              </a:solidFill>
            </a:endParaRPr>
          </a:p>
        </p:txBody>
      </p:sp>
    </p:spTree>
    <p:extLst>
      <p:ext uri="{BB962C8B-B14F-4D97-AF65-F5344CB8AC3E}">
        <p14:creationId xmlns:p14="http://schemas.microsoft.com/office/powerpoint/2010/main" val="39119830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2:12</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“So that. . . They may see your good deeds and glorify God.” </a:t>
            </a:r>
            <a:endParaRPr lang="en-US" dirty="0">
              <a:solidFill>
                <a:schemeClr val="bg1"/>
              </a:solidFill>
            </a:endParaRPr>
          </a:p>
        </p:txBody>
      </p:sp>
    </p:spTree>
    <p:extLst>
      <p:ext uri="{BB962C8B-B14F-4D97-AF65-F5344CB8AC3E}">
        <p14:creationId xmlns:p14="http://schemas.microsoft.com/office/powerpoint/2010/main" val="2896332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2:18-25</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endParaRPr lang="en-US" dirty="0">
              <a:solidFill>
                <a:schemeClr val="bg1"/>
              </a:solidFill>
            </a:endParaRPr>
          </a:p>
        </p:txBody>
      </p:sp>
    </p:spTree>
    <p:extLst>
      <p:ext uri="{BB962C8B-B14F-4D97-AF65-F5344CB8AC3E}">
        <p14:creationId xmlns:p14="http://schemas.microsoft.com/office/powerpoint/2010/main" val="1910942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 Peter 2:18-25</a:t>
            </a:r>
            <a:endParaRPr lang="en-US" dirty="0">
              <a:solidFill>
                <a:schemeClr val="bg1"/>
              </a:solidFill>
            </a:endParaRPr>
          </a:p>
        </p:txBody>
      </p:sp>
      <p:sp>
        <p:nvSpPr>
          <p:cNvPr id="3" name="Content Placeholder 2"/>
          <p:cNvSpPr>
            <a:spLocks noGrp="1"/>
          </p:cNvSpPr>
          <p:nvPr>
            <p:ph idx="1"/>
          </p:nvPr>
        </p:nvSpPr>
        <p:spPr/>
        <p:txBody>
          <a:bodyPr>
            <a:normAutofit/>
          </a:bodyPr>
          <a:lstStyle/>
          <a:p>
            <a:pPr marL="0" indent="0">
              <a:buNone/>
            </a:pPr>
            <a:r>
              <a:rPr lang="en-US" dirty="0" smtClean="0">
                <a:solidFill>
                  <a:schemeClr val="bg1"/>
                </a:solidFill>
              </a:rPr>
              <a:t>Servants</a:t>
            </a:r>
            <a:r>
              <a:rPr lang="en-US" dirty="0">
                <a:solidFill>
                  <a:schemeClr val="bg1"/>
                </a:solidFill>
              </a:rPr>
              <a:t>, be subject to your masters with all respect, not only to the good and gentle but also to the unjust. </a:t>
            </a:r>
            <a:r>
              <a:rPr lang="en-US" dirty="0" smtClean="0">
                <a:solidFill>
                  <a:schemeClr val="bg1"/>
                </a:solidFill>
              </a:rPr>
              <a:t>For </a:t>
            </a:r>
            <a:r>
              <a:rPr lang="en-US" dirty="0">
                <a:solidFill>
                  <a:schemeClr val="bg1"/>
                </a:solidFill>
              </a:rPr>
              <a:t>this is a gracious thing, when, mindful of God, one endures sorrows while suffering unjustly. </a:t>
            </a:r>
            <a:r>
              <a:rPr lang="en-US" dirty="0" smtClean="0">
                <a:solidFill>
                  <a:schemeClr val="bg1"/>
                </a:solidFill>
              </a:rPr>
              <a:t>For </a:t>
            </a:r>
            <a:r>
              <a:rPr lang="en-US" dirty="0">
                <a:solidFill>
                  <a:schemeClr val="bg1"/>
                </a:solidFill>
              </a:rPr>
              <a:t>what credit is it if, when you sin and are beaten for it, you endure? But if when you do good and suffer for it you endure, this is a gracious thing in the sight of God. </a:t>
            </a:r>
          </a:p>
        </p:txBody>
      </p:sp>
    </p:spTree>
    <p:extLst>
      <p:ext uri="{BB962C8B-B14F-4D97-AF65-F5344CB8AC3E}">
        <p14:creationId xmlns:p14="http://schemas.microsoft.com/office/powerpoint/2010/main" val="36848126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 Peter 2:18-25</a:t>
            </a:r>
          </a:p>
        </p:txBody>
      </p:sp>
      <p:sp>
        <p:nvSpPr>
          <p:cNvPr id="3" name="Content Placeholder 2"/>
          <p:cNvSpPr>
            <a:spLocks noGrp="1"/>
          </p:cNvSpPr>
          <p:nvPr>
            <p:ph idx="1"/>
          </p:nvPr>
        </p:nvSpPr>
        <p:spPr/>
        <p:txBody>
          <a:bodyPr>
            <a:normAutofit/>
          </a:bodyPr>
          <a:lstStyle/>
          <a:p>
            <a:pPr marL="0" indent="0">
              <a:buNone/>
            </a:pPr>
            <a:r>
              <a:rPr lang="en-US" dirty="0">
                <a:solidFill>
                  <a:schemeClr val="bg1"/>
                </a:solidFill>
              </a:rPr>
              <a:t>For to this you have been called, because Christ also suffered for you, leaving you an example, so that you might follow in his steps. </a:t>
            </a:r>
            <a:r>
              <a:rPr lang="en-US" dirty="0" smtClean="0">
                <a:solidFill>
                  <a:schemeClr val="bg1"/>
                </a:solidFill>
              </a:rPr>
              <a:t>He </a:t>
            </a:r>
            <a:r>
              <a:rPr lang="en-US" dirty="0">
                <a:solidFill>
                  <a:schemeClr val="bg1"/>
                </a:solidFill>
              </a:rPr>
              <a:t>committed no sin, neither was deceit found in his mouth. </a:t>
            </a:r>
            <a:r>
              <a:rPr lang="en-US" dirty="0" smtClean="0">
                <a:solidFill>
                  <a:schemeClr val="bg1"/>
                </a:solidFill>
              </a:rPr>
              <a:t>When </a:t>
            </a:r>
            <a:r>
              <a:rPr lang="en-US" dirty="0">
                <a:solidFill>
                  <a:schemeClr val="bg1"/>
                </a:solidFill>
              </a:rPr>
              <a:t>he was reviled, he did not revile in return; when he suffered, he did not threaten, but continued entrusting himself to him who judges justly. </a:t>
            </a:r>
          </a:p>
          <a:p>
            <a:endParaRPr lang="en-US" dirty="0"/>
          </a:p>
        </p:txBody>
      </p:sp>
    </p:spTree>
    <p:extLst>
      <p:ext uri="{BB962C8B-B14F-4D97-AF65-F5344CB8AC3E}">
        <p14:creationId xmlns:p14="http://schemas.microsoft.com/office/powerpoint/2010/main" val="3180922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6651</TotalTime>
  <Words>1262</Words>
  <Application>Microsoft Office PowerPoint</Application>
  <PresentationFormat>On-screen Show (4:3)</PresentationFormat>
  <Paragraphs>116</Paragraphs>
  <Slides>50</Slides>
  <Notes>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IT’S OUR MOVE: GOOD WORKERS</vt:lpstr>
      <vt:lpstr>SERIES ON 1 PETER</vt:lpstr>
      <vt:lpstr>SERIES ON 1 PETER</vt:lpstr>
      <vt:lpstr>SERIES ON 1 PETER</vt:lpstr>
      <vt:lpstr>SERIES ON 1 PETER</vt:lpstr>
      <vt:lpstr>1 Peter 2:12</vt:lpstr>
      <vt:lpstr>1 Peter 2:18-25</vt:lpstr>
      <vt:lpstr>1 Peter 2:18-25</vt:lpstr>
      <vt:lpstr>1 Peter 2:18-25</vt:lpstr>
      <vt:lpstr>1 Peter 2:18-25</vt:lpstr>
      <vt:lpstr>1 Peter 2:18</vt:lpstr>
      <vt:lpstr>Mark 10:43-44</vt:lpstr>
      <vt:lpstr>1 Peter 2:18</vt:lpstr>
      <vt:lpstr>1 Peter 2:18</vt:lpstr>
      <vt:lpstr>Colossians 3:22</vt:lpstr>
      <vt:lpstr>Matthew 5</vt:lpstr>
      <vt:lpstr>Matthew 5</vt:lpstr>
      <vt:lpstr>Matthew 5:43-45</vt:lpstr>
      <vt:lpstr>1 Peter 2:19</vt:lpstr>
      <vt:lpstr>1 Peter 2:20</vt:lpstr>
      <vt:lpstr>John Calvin</vt:lpstr>
      <vt:lpstr>1 Peter 2:20</vt:lpstr>
      <vt:lpstr>2 Corinthians 5:14</vt:lpstr>
      <vt:lpstr>1 Peter 2:21</vt:lpstr>
      <vt:lpstr>1 Peter 2:21</vt:lpstr>
      <vt:lpstr>1 Peter 2:22-24</vt:lpstr>
      <vt:lpstr>1 Peter 2:22</vt:lpstr>
      <vt:lpstr>1 Peter 2:22-24</vt:lpstr>
      <vt:lpstr>1 Peter 2:25</vt:lpstr>
      <vt:lpstr>OUR MOVE</vt:lpstr>
      <vt:lpstr>OUR MOVE</vt:lpstr>
      <vt:lpstr>OUR MOVE</vt:lpstr>
      <vt:lpstr>OUR MOVE</vt:lpstr>
      <vt:lpstr>Richard Pratt: </vt:lpstr>
      <vt:lpstr>OUR MOVE</vt:lpstr>
      <vt:lpstr>OUR MOVE</vt:lpstr>
      <vt:lpstr>OUR MOVE</vt:lpstr>
      <vt:lpstr>OUR MOVE</vt:lpstr>
      <vt:lpstr>OUR MOVE</vt:lpstr>
      <vt:lpstr>OUR MOVE</vt:lpstr>
      <vt:lpstr>OUR MOVE</vt:lpstr>
      <vt:lpstr>OUR MOVE</vt:lpstr>
      <vt:lpstr>OUR MOVE</vt:lpstr>
      <vt:lpstr>PowerPoint Presentation</vt:lpstr>
      <vt:lpstr>PowerPoint Presentation</vt:lpstr>
      <vt:lpstr>PowerPoint Presentation</vt:lpstr>
      <vt:lpstr>PowerPoint Presentation</vt:lpstr>
      <vt:lpstr>PowerPoint Presentation</vt:lpstr>
      <vt:lpstr>OUR MOVE</vt:lpstr>
      <vt:lpstr>IT’S OUR MOVE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to Glorify</dc:title>
  <dc:creator>Dykstra</dc:creator>
  <cp:lastModifiedBy>Dykstra</cp:lastModifiedBy>
  <cp:revision>27</cp:revision>
  <dcterms:created xsi:type="dcterms:W3CDTF">2015-07-17T22:14:53Z</dcterms:created>
  <dcterms:modified xsi:type="dcterms:W3CDTF">2015-07-26T01:17:02Z</dcterms:modified>
</cp:coreProperties>
</file>